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  <p:sldMasterId id="2147483695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3"/>
      <p:bold r:id="rId24"/>
      <p:italic r:id="rId25"/>
      <p:boldItalic r:id="rId26"/>
    </p:embeddedFont>
    <p:embeddedFont>
      <p:font typeface="Roboto Mono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1dbe7c232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1dbe7c232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060aab6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060aab6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060aab6c3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060aab6c3_1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060aab6c3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060aab6c3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060aab6c3_1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060aab6c3_1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060aab6c3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060aab6c3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060aab6c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060aab6c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060aab6c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060aab6c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060aab6c3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060aab6c3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1dbe7c2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1dbe7c2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1dbe7c2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1dbe7c2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f9af135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f9af135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60aab6c3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60aab6c3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f9af1351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f9af1351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060aab6c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060aab6c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060aab6c3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060aab6c3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60aab6c3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060aab6c3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" name="Google Shape;141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ubTitle" idx="1"/>
          </p:nvPr>
        </p:nvSpPr>
        <p:spPr>
          <a:xfrm>
            <a:off x="311700" y="29118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3" name="Google Shape;153;p38"/>
          <p:cNvSpPr txBox="1"/>
          <p:nvPr/>
        </p:nvSpPr>
        <p:spPr>
          <a:xfrm rot="10800000" flipH="1">
            <a:off x="311700" y="2834125"/>
            <a:ext cx="86286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F8F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Font typeface="Proxima Nova"/>
              <a:buNone/>
              <a:defRPr sz="55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56" name="Google Shape;1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>
            <a:spLocks noGrp="1"/>
          </p:cNvSpPr>
          <p:nvPr>
            <p:ph type="title"/>
          </p:nvPr>
        </p:nvSpPr>
        <p:spPr>
          <a:xfrm>
            <a:off x="163550" y="212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1"/>
          </p:nvPr>
        </p:nvSpPr>
        <p:spPr>
          <a:xfrm>
            <a:off x="163550" y="897850"/>
            <a:ext cx="86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marL="1371600" lvl="2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marL="1828800" lvl="3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marL="2286000" lvl="4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marL="2743200" lvl="5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marL="3200400" lvl="6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marL="3657600" lvl="7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marL="4114800" lvl="8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sldNum" idx="12"/>
          </p:nvPr>
        </p:nvSpPr>
        <p:spPr>
          <a:xfrm>
            <a:off x="8324308" y="463630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1" name="Google Shape;161;p40"/>
          <p:cNvSpPr txBox="1"/>
          <p:nvPr/>
        </p:nvSpPr>
        <p:spPr>
          <a:xfrm rot="10800000" flipH="1">
            <a:off x="163550" y="821038"/>
            <a:ext cx="86286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65" name="Google Shape;165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66" name="Google Shape;1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7" name="Google Shape;167;p41"/>
          <p:cNvSpPr txBox="1"/>
          <p:nvPr/>
        </p:nvSpPr>
        <p:spPr>
          <a:xfrm rot="10800000" flipH="1">
            <a:off x="392550" y="1064700"/>
            <a:ext cx="86286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71" name="Google Shape;171;p42"/>
          <p:cNvSpPr txBox="1"/>
          <p:nvPr/>
        </p:nvSpPr>
        <p:spPr>
          <a:xfrm rot="10800000" flipH="1">
            <a:off x="392550" y="1064700"/>
            <a:ext cx="86286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75" name="Google Shape;17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76" name="Google Shape;176;p43"/>
          <p:cNvSpPr txBox="1"/>
          <p:nvPr/>
        </p:nvSpPr>
        <p:spPr>
          <a:xfrm rot="10800000" flipH="1">
            <a:off x="252450" y="1270500"/>
            <a:ext cx="33270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85" name="Google Shape;18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on lists?</a:t>
            </a:r>
            <a:endParaRPr/>
          </a:p>
        </p:txBody>
      </p:sp>
      <p:pic>
        <p:nvPicPr>
          <p:cNvPr id="200" name="Google Shape;200;p49"/>
          <p:cNvPicPr preferRelativeResize="0"/>
          <p:nvPr/>
        </p:nvPicPr>
        <p:blipFill rotWithShape="1">
          <a:blip r:embed="rId3">
            <a:alphaModFix/>
          </a:blip>
          <a:srcRect l="792" t="8390" r="50609" b="45710"/>
          <a:stretch/>
        </p:blipFill>
        <p:spPr>
          <a:xfrm>
            <a:off x="195900" y="2177325"/>
            <a:ext cx="2315299" cy="1753700"/>
          </a:xfrm>
          <a:prstGeom prst="rect">
            <a:avLst/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1" name="Google Shape;201;p49"/>
          <p:cNvPicPr preferRelativeResize="0"/>
          <p:nvPr/>
        </p:nvPicPr>
        <p:blipFill rotWithShape="1">
          <a:blip r:embed="rId3">
            <a:alphaModFix/>
          </a:blip>
          <a:srcRect l="791" t="54100" r="41418" b="1449"/>
          <a:stretch/>
        </p:blipFill>
        <p:spPr>
          <a:xfrm>
            <a:off x="2962875" y="1948725"/>
            <a:ext cx="2753425" cy="1698450"/>
          </a:xfrm>
          <a:prstGeom prst="rect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49"/>
          <p:cNvPicPr preferRelativeResize="0"/>
          <p:nvPr/>
        </p:nvPicPr>
        <p:blipFill rotWithShape="1">
          <a:blip r:embed="rId3">
            <a:alphaModFix/>
          </a:blip>
          <a:srcRect l="793" b="91714"/>
          <a:stretch/>
        </p:blipFill>
        <p:spPr>
          <a:xfrm>
            <a:off x="1886650" y="765375"/>
            <a:ext cx="4726449" cy="316601"/>
          </a:xfrm>
          <a:prstGeom prst="rect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3" name="Google Shape;203;p49"/>
          <p:cNvSpPr txBox="1"/>
          <p:nvPr/>
        </p:nvSpPr>
        <p:spPr>
          <a:xfrm>
            <a:off x="227200" y="4076700"/>
            <a:ext cx="2252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: number of elements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Indexing: start at 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9"/>
          <p:cNvSpPr txBox="1"/>
          <p:nvPr/>
        </p:nvSpPr>
        <p:spPr>
          <a:xfrm>
            <a:off x="2962875" y="3702425"/>
            <a:ext cx="2630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Slices: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lst[start:stop]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Goes from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(inclusive)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   to   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(exclusive)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Default start: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Default stop: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len(lst)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5" name="Google Shape;205;p49"/>
          <p:cNvSpPr txBox="1"/>
          <p:nvPr/>
        </p:nvSpPr>
        <p:spPr>
          <a:xfrm>
            <a:off x="493600" y="1734025"/>
            <a:ext cx="1719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Len + indexing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49"/>
          <p:cNvSpPr txBox="1"/>
          <p:nvPr/>
        </p:nvSpPr>
        <p:spPr>
          <a:xfrm>
            <a:off x="3931888" y="1505425"/>
            <a:ext cx="8154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Slices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" name="Google Shape;2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650" y="1866188"/>
            <a:ext cx="2894300" cy="1951318"/>
          </a:xfrm>
          <a:prstGeom prst="rect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" name="Google Shape;208;p49"/>
          <p:cNvSpPr txBox="1"/>
          <p:nvPr/>
        </p:nvSpPr>
        <p:spPr>
          <a:xfrm>
            <a:off x="6322850" y="3987875"/>
            <a:ext cx="25971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for elem in list: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do_something(elem)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" name="Google Shape;209;p49"/>
          <p:cNvSpPr txBox="1"/>
          <p:nvPr/>
        </p:nvSpPr>
        <p:spPr>
          <a:xfrm>
            <a:off x="7065088" y="1454425"/>
            <a:ext cx="8154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Loops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</a:t>
            </a:r>
            <a:endParaRPr/>
          </a:p>
        </p:txBody>
      </p:sp>
      <p:sp>
        <p:nvSpPr>
          <p:cNvPr id="319" name="Google Shape;319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</a:rPr>
              <a:t>links.cs61a.org/caro-disc</a:t>
            </a:r>
            <a:endParaRPr sz="20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2"/>
              </a:solidFill>
            </a:endParaRPr>
          </a:p>
        </p:txBody>
      </p:sp>
      <p:pic>
        <p:nvPicPr>
          <p:cNvPr id="320" name="Google Shape;3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Recursion on Lists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through a familiar problem...</a:t>
            </a:r>
            <a:endParaRPr/>
          </a:p>
        </p:txBody>
      </p:sp>
      <p:sp>
        <p:nvSpPr>
          <p:cNvPr id="331" name="Google Shape;331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</a:rPr>
              <a:t>Write 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make_zipper</a:t>
            </a:r>
            <a:r>
              <a:rPr lang="en" sz="1600">
                <a:solidFill>
                  <a:srgbClr val="333333"/>
                </a:solidFill>
              </a:rPr>
              <a:t>, which, given a list of functions 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[f1, f2, f3] </a:t>
            </a:r>
            <a:r>
              <a:rPr lang="en" sz="1600">
                <a:solidFill>
                  <a:srgbClr val="333333"/>
                </a:solidFill>
              </a:rPr>
              <a:t>returns a function like</a:t>
            </a:r>
            <a:endParaRPr sz="1600">
              <a:solidFill>
                <a:srgbClr val="333333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lambda x: f1(f2(f3(x)))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33333"/>
                </a:solidFill>
              </a:rPr>
              <a:t>E.g.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make_zipper([square, double]) → lambda x: square(double(x))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make_zipper([])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lambda x: x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make_zipper([f1])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lambda x: f1(x)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through a familiar problem...</a:t>
            </a:r>
            <a:endParaRPr/>
          </a:p>
        </p:txBody>
      </p:sp>
      <p:sp>
        <p:nvSpPr>
          <p:cNvPr id="337" name="Google Shape;33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</a:rPr>
              <a:t>Write 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make_zipper</a:t>
            </a:r>
            <a:r>
              <a:rPr lang="en" sz="1600">
                <a:solidFill>
                  <a:srgbClr val="333333"/>
                </a:solidFill>
              </a:rPr>
              <a:t>, which, given a list of functions 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[f1, f2, f3] </a:t>
            </a:r>
            <a:r>
              <a:rPr lang="en" sz="1600">
                <a:solidFill>
                  <a:srgbClr val="333333"/>
                </a:solidFill>
              </a:rPr>
              <a:t>returns a function like</a:t>
            </a:r>
            <a:endParaRPr sz="1600">
              <a:solidFill>
                <a:srgbClr val="333333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lambda x: f1(f2(f3(x)))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</a:rPr>
              <a:t>E.g.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make_zipper([square, double]) → lambda x: square(double(x))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make_zipper([])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lambda x: x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make_zipper([f1])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lambda x: f1(x)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338" name="Google Shape;338;p61"/>
          <p:cNvSpPr txBox="1"/>
          <p:nvPr/>
        </p:nvSpPr>
        <p:spPr>
          <a:xfrm>
            <a:off x="3528575" y="3775850"/>
            <a:ext cx="4650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How can we fit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lambda x : x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here?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9" name="Google Shape;339;p61"/>
          <p:cNvCxnSpPr>
            <a:stCxn id="338" idx="1"/>
          </p:cNvCxnSpPr>
          <p:nvPr/>
        </p:nvCxnSpPr>
        <p:spPr>
          <a:xfrm flipH="1">
            <a:off x="2745275" y="4047200"/>
            <a:ext cx="783300" cy="2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through a familiar problem...</a:t>
            </a:r>
            <a:endParaRPr/>
          </a:p>
        </p:txBody>
      </p:sp>
      <p:sp>
        <p:nvSpPr>
          <p:cNvPr id="345" name="Google Shape;345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</a:rPr>
              <a:t>Write 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make_zipper</a:t>
            </a:r>
            <a:r>
              <a:rPr lang="en" sz="1600">
                <a:solidFill>
                  <a:srgbClr val="333333"/>
                </a:solidFill>
              </a:rPr>
              <a:t>, which, given a list of functions 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[f1, f2, f3] </a:t>
            </a:r>
            <a:r>
              <a:rPr lang="en" sz="1600">
                <a:solidFill>
                  <a:srgbClr val="333333"/>
                </a:solidFill>
              </a:rPr>
              <a:t>returns a function like</a:t>
            </a:r>
            <a:endParaRPr sz="1600">
              <a:solidFill>
                <a:srgbClr val="333333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lambda x: f1(f2(f3(x)))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</a:rPr>
              <a:t>E.g.</a:t>
            </a: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make_zipper([square, double]) → lambda x: square(double(x))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make_zipper([])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lambda x: x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 make_zipper([f1])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lambda x: f1(x)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	lambda x: f1((lambda x : x)(x))</a:t>
            </a: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346" name="Google Shape;346;p62"/>
          <p:cNvSpPr txBox="1"/>
          <p:nvPr/>
        </p:nvSpPr>
        <p:spPr>
          <a:xfrm>
            <a:off x="3528575" y="3775850"/>
            <a:ext cx="4650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How can we fit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lambda x : x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here?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7" name="Google Shape;347;p62"/>
          <p:cNvCxnSpPr>
            <a:stCxn id="346" idx="1"/>
          </p:cNvCxnSpPr>
          <p:nvPr/>
        </p:nvCxnSpPr>
        <p:spPr>
          <a:xfrm flipH="1">
            <a:off x="2745275" y="4047200"/>
            <a:ext cx="783300" cy="2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62"/>
          <p:cNvCxnSpPr>
            <a:stCxn id="349" idx="1"/>
          </p:cNvCxnSpPr>
          <p:nvPr/>
        </p:nvCxnSpPr>
        <p:spPr>
          <a:xfrm rot="10800000">
            <a:off x="2817100" y="4318525"/>
            <a:ext cx="1970100" cy="1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62"/>
          <p:cNvCxnSpPr>
            <a:stCxn id="349" idx="1"/>
          </p:cNvCxnSpPr>
          <p:nvPr/>
        </p:nvCxnSpPr>
        <p:spPr>
          <a:xfrm flipH="1">
            <a:off x="4489300" y="4449925"/>
            <a:ext cx="297900" cy="2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62"/>
          <p:cNvSpPr txBox="1"/>
          <p:nvPr/>
        </p:nvSpPr>
        <p:spPr>
          <a:xfrm>
            <a:off x="4787200" y="4178575"/>
            <a:ext cx="4650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These are the same!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Skeleton...</a:t>
            </a:r>
            <a:endParaRPr/>
          </a:p>
        </p:txBody>
      </p:sp>
      <p:sp>
        <p:nvSpPr>
          <p:cNvPr id="356" name="Google Shape;356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make_zipper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(fn_lst):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lst == []: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_________________</a:t>
            </a:r>
            <a:endParaRPr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first_fn = _________________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rest_of_fns = _________________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_________________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362" name="Google Shape;362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900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make_zipper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(fn_lst):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lst == []: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lambda x : x</a:t>
            </a:r>
            <a:endParaRPr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chemeClr val="dk1"/>
                </a:solidFill>
                <a:highlight>
                  <a:srgbClr val="C9DAF8"/>
                </a:highlight>
                <a:latin typeface="Roboto Mono"/>
                <a:ea typeface="Roboto Mono"/>
                <a:cs typeface="Roboto Mono"/>
                <a:sym typeface="Roboto Mono"/>
              </a:rPr>
              <a:t>first_fn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lst[</a:t>
            </a:r>
            <a:r>
              <a:rPr lang="en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rest_of_fns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lst[</a:t>
            </a:r>
            <a:r>
              <a:rPr lang="en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:]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lambda x: </a:t>
            </a:r>
            <a:r>
              <a:rPr lang="en">
                <a:solidFill>
                  <a:schemeClr val="dk1"/>
                </a:solidFill>
                <a:highlight>
                  <a:srgbClr val="C9DAF8"/>
                </a:highlight>
                <a:latin typeface="Roboto Mono"/>
                <a:ea typeface="Roboto Mono"/>
                <a:cs typeface="Roboto Mono"/>
                <a:sym typeface="Roboto Mono"/>
              </a:rPr>
              <a:t>first_fn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b="1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make_zipper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>
                <a:solidFill>
                  <a:schemeClr val="dk1"/>
                </a:solidFill>
                <a:highlight>
                  <a:srgbClr val="FFE599"/>
                </a:highlight>
                <a:latin typeface="Roboto Mono"/>
                <a:ea typeface="Roboto Mono"/>
                <a:cs typeface="Roboto Mono"/>
                <a:sym typeface="Roboto Mono"/>
              </a:rPr>
              <a:t>rest_of_fns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)(x))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format of list-recursive questions</a:t>
            </a:r>
            <a:endParaRPr/>
          </a:p>
        </p:txBody>
      </p:sp>
      <p:sp>
        <p:nvSpPr>
          <p:cNvPr id="368" name="Google Shape;368;p65"/>
          <p:cNvSpPr txBox="1">
            <a:spLocks noGrp="1"/>
          </p:cNvSpPr>
          <p:nvPr>
            <p:ph type="body" idx="1"/>
          </p:nvPr>
        </p:nvSpPr>
        <p:spPr>
          <a:xfrm>
            <a:off x="311700" y="3347550"/>
            <a:ext cx="85206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Typical base case: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lst == [] </a:t>
            </a:r>
            <a:r>
              <a:rPr lang="en"/>
              <a:t>(same as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not lst</a:t>
            </a:r>
            <a:r>
              <a:rPr lang="en"/>
              <a:t> -- why?)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Typical recursive case: </a:t>
            </a:r>
            <a:r>
              <a:rPr lang="en"/>
              <a:t>Use the first element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lst[0]</a:t>
            </a:r>
            <a:r>
              <a:rPr lang="en"/>
              <a:t>, recurse on the rest of the list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lst[1:]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996625" y="1138850"/>
            <a:ext cx="79455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b="1" i="1">
                <a:latin typeface="Roboto Mono"/>
                <a:ea typeface="Roboto Mono"/>
                <a:cs typeface="Roboto Mono"/>
                <a:sym typeface="Roboto Mono"/>
              </a:rPr>
              <a:t>recurse_on_list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(lst):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lst == []: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8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&lt;base_case_value&gt;</a:t>
            </a:r>
            <a:endParaRPr sz="18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      first = lst[</a:t>
            </a:r>
            <a:r>
              <a:rPr lang="en" sz="18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      rest = lst[</a:t>
            </a:r>
            <a:r>
              <a:rPr lang="en" sz="18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:]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8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&lt;combine&gt;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(first, </a:t>
            </a:r>
            <a:r>
              <a:rPr lang="en" sz="1800" b="1" i="1">
                <a:latin typeface="Roboto Mono"/>
                <a:ea typeface="Roboto Mono"/>
                <a:cs typeface="Roboto Mono"/>
                <a:sym typeface="Roboto Mono"/>
              </a:rPr>
              <a:t>recurse_on_list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(rest))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 txBox="1">
            <a:spLocks noGrp="1"/>
          </p:cNvSpPr>
          <p:nvPr>
            <p:ph type="ctrTitle"/>
          </p:nvPr>
        </p:nvSpPr>
        <p:spPr>
          <a:xfrm>
            <a:off x="387900" y="896975"/>
            <a:ext cx="837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/>
              <a:t>Discussion 4:</a:t>
            </a:r>
            <a:endParaRPr sz="5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Data Abstraction &amp; Sequences</a:t>
            </a:r>
            <a:endParaRPr sz="4600"/>
          </a:p>
        </p:txBody>
      </p:sp>
      <p:sp>
        <p:nvSpPr>
          <p:cNvPr id="215" name="Google Shape;215;p50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Caroline Lemieux </a:t>
            </a:r>
            <a:r>
              <a:rPr lang="en"/>
              <a:t>(clemieux@berkeley.edu)</a:t>
            </a:r>
            <a:r>
              <a:rPr lang="en" b="1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February 21st, 2018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Administrativa</a:t>
            </a:r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Homeworks</a:t>
            </a:r>
            <a:br>
              <a:rPr lang="en" sz="1600"/>
            </a:br>
            <a:r>
              <a:rPr lang="en" sz="1600"/>
              <a:t>HW 3 due today (2/21)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Projects</a:t>
            </a:r>
            <a:br>
              <a:rPr lang="en" sz="1600"/>
            </a:br>
            <a:r>
              <a:rPr lang="en" sz="1600"/>
              <a:t>Maps Project released and due Thursday 2/28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Optional Hog strategy contest ends Friday 2/22.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Hog composition scores on OK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Other</a:t>
            </a:r>
            <a:br>
              <a:rPr lang="en" sz="1600"/>
            </a:br>
            <a:r>
              <a:rPr lang="en" sz="1600"/>
              <a:t>Caroline’s website on the cs61a website! Easy links!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b="1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List Comprehensions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/>
          <p:nvPr/>
        </p:nvSpPr>
        <p:spPr>
          <a:xfrm>
            <a:off x="203550" y="920025"/>
            <a:ext cx="1534200" cy="1432800"/>
          </a:xfrm>
          <a:prstGeom prst="roundRect">
            <a:avLst>
              <a:gd name="adj" fmla="val 16667"/>
            </a:avLst>
          </a:prstGeom>
          <a:solidFill>
            <a:srgbClr val="FFF2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Input: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an existing list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53"/>
          <p:cNvSpPr/>
          <p:nvPr/>
        </p:nvSpPr>
        <p:spPr>
          <a:xfrm>
            <a:off x="2150388" y="720675"/>
            <a:ext cx="2381700" cy="1831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roxima Nova"/>
                <a:ea typeface="Proxima Nova"/>
                <a:cs typeface="Proxima Nova"/>
                <a:sym typeface="Proxima Nova"/>
              </a:rPr>
              <a:t>(Optional) Filter</a:t>
            </a:r>
            <a:r>
              <a:rPr lang="en" sz="2300">
                <a:latin typeface="Proxima Nova"/>
                <a:ea typeface="Proxima Nova"/>
                <a:cs typeface="Proxima Nova"/>
                <a:sym typeface="Proxima Nova"/>
              </a:rPr>
              <a:t>: get rid of elements that don’t fulfill condition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53"/>
          <p:cNvSpPr/>
          <p:nvPr/>
        </p:nvSpPr>
        <p:spPr>
          <a:xfrm>
            <a:off x="4944750" y="762375"/>
            <a:ext cx="2287800" cy="174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Map:</a:t>
            </a: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 Applies map expression to each element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53"/>
          <p:cNvSpPr/>
          <p:nvPr/>
        </p:nvSpPr>
        <p:spPr>
          <a:xfrm>
            <a:off x="7539150" y="920025"/>
            <a:ext cx="1401300" cy="1432800"/>
          </a:xfrm>
          <a:prstGeom prst="roundRect">
            <a:avLst>
              <a:gd name="adj" fmla="val 16667"/>
            </a:avLst>
          </a:prstGeom>
          <a:solidFill>
            <a:srgbClr val="FFF2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Output: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a new list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" name="Google Shape;235;p53"/>
          <p:cNvCxnSpPr>
            <a:stCxn id="231" idx="3"/>
            <a:endCxn id="232" idx="1"/>
          </p:cNvCxnSpPr>
          <p:nvPr/>
        </p:nvCxnSpPr>
        <p:spPr>
          <a:xfrm>
            <a:off x="1737750" y="1636425"/>
            <a:ext cx="41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6" name="Google Shape;236;p53"/>
          <p:cNvCxnSpPr>
            <a:stCxn id="232" idx="3"/>
            <a:endCxn id="233" idx="1"/>
          </p:cNvCxnSpPr>
          <p:nvPr/>
        </p:nvCxnSpPr>
        <p:spPr>
          <a:xfrm>
            <a:off x="4532088" y="1636425"/>
            <a:ext cx="4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7" name="Google Shape;237;p53"/>
          <p:cNvCxnSpPr>
            <a:stCxn id="233" idx="3"/>
            <a:endCxn id="234" idx="1"/>
          </p:cNvCxnSpPr>
          <p:nvPr/>
        </p:nvCxnSpPr>
        <p:spPr>
          <a:xfrm>
            <a:off x="7232550" y="1636425"/>
            <a:ext cx="30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8" name="Google Shape;238;p53"/>
          <p:cNvSpPr/>
          <p:nvPr/>
        </p:nvSpPr>
        <p:spPr>
          <a:xfrm>
            <a:off x="52975" y="3730375"/>
            <a:ext cx="1920900" cy="716400"/>
          </a:xfrm>
          <a:prstGeom prst="roundRect">
            <a:avLst>
              <a:gd name="adj" fmla="val 16667"/>
            </a:avLst>
          </a:prstGeom>
          <a:solidFill>
            <a:srgbClr val="FFF2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[1, 2, 3, 4, 5]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53"/>
          <p:cNvSpPr/>
          <p:nvPr/>
        </p:nvSpPr>
        <p:spPr>
          <a:xfrm>
            <a:off x="2274875" y="3372175"/>
            <a:ext cx="2381700" cy="143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Keeps elements where x % 2 == 1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r>
              <a:rPr lang="en" sz="2200" b="1">
                <a:latin typeface="Proxima Nova"/>
                <a:ea typeface="Proxima Nova"/>
                <a:cs typeface="Proxima Nova"/>
                <a:sym typeface="Proxima Nova"/>
              </a:rPr>
              <a:t>   [1, 3, 5]</a:t>
            </a:r>
            <a:endParaRPr sz="2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53"/>
          <p:cNvSpPr/>
          <p:nvPr/>
        </p:nvSpPr>
        <p:spPr>
          <a:xfrm>
            <a:off x="5177025" y="3486325"/>
            <a:ext cx="1571400" cy="120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Squares each element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53"/>
          <p:cNvSpPr/>
          <p:nvPr/>
        </p:nvSpPr>
        <p:spPr>
          <a:xfrm>
            <a:off x="7215825" y="3778375"/>
            <a:ext cx="1482000" cy="620400"/>
          </a:xfrm>
          <a:prstGeom prst="roundRect">
            <a:avLst>
              <a:gd name="adj" fmla="val 16667"/>
            </a:avLst>
          </a:prstGeom>
          <a:solidFill>
            <a:srgbClr val="FFF2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[1, 9, 25]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2" name="Google Shape;242;p53"/>
          <p:cNvCxnSpPr>
            <a:stCxn id="238" idx="3"/>
            <a:endCxn id="239" idx="1"/>
          </p:cNvCxnSpPr>
          <p:nvPr/>
        </p:nvCxnSpPr>
        <p:spPr>
          <a:xfrm>
            <a:off x="1973875" y="4088575"/>
            <a:ext cx="30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3" name="Google Shape;243;p53"/>
          <p:cNvCxnSpPr>
            <a:stCxn id="239" idx="3"/>
            <a:endCxn id="240" idx="1"/>
          </p:cNvCxnSpPr>
          <p:nvPr/>
        </p:nvCxnSpPr>
        <p:spPr>
          <a:xfrm>
            <a:off x="4656575" y="4088575"/>
            <a:ext cx="52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4" name="Google Shape;244;p53"/>
          <p:cNvCxnSpPr>
            <a:stCxn id="240" idx="3"/>
            <a:endCxn id="241" idx="1"/>
          </p:cNvCxnSpPr>
          <p:nvPr/>
        </p:nvCxnSpPr>
        <p:spPr>
          <a:xfrm>
            <a:off x="6748425" y="4088575"/>
            <a:ext cx="4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5" name="Google Shape;245;p53"/>
          <p:cNvSpPr txBox="1">
            <a:spLocks noGrp="1"/>
          </p:cNvSpPr>
          <p:nvPr>
            <p:ph type="body" idx="4294967295"/>
          </p:nvPr>
        </p:nvSpPr>
        <p:spPr>
          <a:xfrm>
            <a:off x="147750" y="2690975"/>
            <a:ext cx="8848500" cy="542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[x*x for x in [1, 2, 3, 4, 5] if x % 2 == 1]</a:t>
            </a:r>
            <a:endParaRPr sz="2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6" name="Google Shape;246;p53"/>
          <p:cNvSpPr txBox="1">
            <a:spLocks noGrp="1"/>
          </p:cNvSpPr>
          <p:nvPr>
            <p:ph type="body" idx="4294967295"/>
          </p:nvPr>
        </p:nvSpPr>
        <p:spPr>
          <a:xfrm>
            <a:off x="75450" y="158625"/>
            <a:ext cx="8993100" cy="476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[map-expr for name in iter-expr if filter-expr]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Abstraction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900" y="2909650"/>
            <a:ext cx="2217100" cy="22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75" y="3593213"/>
            <a:ext cx="2615550" cy="13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abstraction</a:t>
            </a:r>
            <a:endParaRPr/>
          </a:p>
        </p:txBody>
      </p:sp>
      <p:sp>
        <p:nvSpPr>
          <p:cNvPr id="259" name="Google Shape;259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650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What the car manufacturer sees: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260" name="Google Shape;260;p55"/>
          <p:cNvSpPr txBox="1">
            <a:spLocks noGrp="1"/>
          </p:cNvSpPr>
          <p:nvPr>
            <p:ph type="body" idx="1"/>
          </p:nvPr>
        </p:nvSpPr>
        <p:spPr>
          <a:xfrm>
            <a:off x="5053850" y="1152475"/>
            <a:ext cx="3684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What the end-user sees/uses:</a:t>
            </a:r>
            <a:endParaRPr b="1">
              <a:highlight>
                <a:srgbClr val="FFFFFF"/>
              </a:highlight>
            </a:endParaRPr>
          </a:p>
        </p:txBody>
      </p:sp>
      <p:grpSp>
        <p:nvGrpSpPr>
          <p:cNvPr id="261" name="Google Shape;261;p55"/>
          <p:cNvGrpSpPr/>
          <p:nvPr/>
        </p:nvGrpSpPr>
        <p:grpSpPr>
          <a:xfrm>
            <a:off x="4220125" y="1277475"/>
            <a:ext cx="462863" cy="3473700"/>
            <a:chOff x="4220125" y="1277475"/>
            <a:chExt cx="462863" cy="3473700"/>
          </a:xfrm>
        </p:grpSpPr>
        <p:sp>
          <p:nvSpPr>
            <p:cNvPr id="262" name="Google Shape;262;p55"/>
            <p:cNvSpPr/>
            <p:nvPr/>
          </p:nvSpPr>
          <p:spPr>
            <a:xfrm>
              <a:off x="4220125" y="1277475"/>
              <a:ext cx="134400" cy="3473700"/>
            </a:xfrm>
            <a:prstGeom prst="rect">
              <a:avLst/>
            </a:prstGeom>
            <a:solidFill>
              <a:srgbClr val="8F7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5"/>
            <p:cNvSpPr/>
            <p:nvPr/>
          </p:nvSpPr>
          <p:spPr>
            <a:xfrm rot="5400000">
              <a:off x="4419588" y="12819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5"/>
            <p:cNvSpPr/>
            <p:nvPr/>
          </p:nvSpPr>
          <p:spPr>
            <a:xfrm rot="5400000">
              <a:off x="4419588" y="1597968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5"/>
            <p:cNvSpPr/>
            <p:nvPr/>
          </p:nvSpPr>
          <p:spPr>
            <a:xfrm rot="5400000">
              <a:off x="4419588" y="18915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5"/>
            <p:cNvSpPr/>
            <p:nvPr/>
          </p:nvSpPr>
          <p:spPr>
            <a:xfrm rot="5400000">
              <a:off x="4419588" y="2207568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5"/>
            <p:cNvSpPr/>
            <p:nvPr/>
          </p:nvSpPr>
          <p:spPr>
            <a:xfrm rot="5400000">
              <a:off x="4419588" y="25437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5"/>
            <p:cNvSpPr/>
            <p:nvPr/>
          </p:nvSpPr>
          <p:spPr>
            <a:xfrm rot="5400000">
              <a:off x="4419588" y="28597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5"/>
            <p:cNvSpPr/>
            <p:nvPr/>
          </p:nvSpPr>
          <p:spPr>
            <a:xfrm rot="5400000">
              <a:off x="4419588" y="31533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5"/>
            <p:cNvSpPr/>
            <p:nvPr/>
          </p:nvSpPr>
          <p:spPr>
            <a:xfrm rot="5400000">
              <a:off x="4419588" y="34693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5"/>
            <p:cNvSpPr/>
            <p:nvPr/>
          </p:nvSpPr>
          <p:spPr>
            <a:xfrm rot="5400000">
              <a:off x="4419588" y="37629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5"/>
            <p:cNvSpPr/>
            <p:nvPr/>
          </p:nvSpPr>
          <p:spPr>
            <a:xfrm rot="5400000">
              <a:off x="4419588" y="40789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5"/>
            <p:cNvSpPr/>
            <p:nvPr/>
          </p:nvSpPr>
          <p:spPr>
            <a:xfrm rot="5400000">
              <a:off x="4419588" y="44061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4" name="Google Shape;2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850" y="1615698"/>
            <a:ext cx="1594358" cy="13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827" y="3253027"/>
            <a:ext cx="1960675" cy="13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5825" y="1670875"/>
            <a:ext cx="2357700" cy="146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4062" y="3547500"/>
            <a:ext cx="1661624" cy="124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094" y="1675138"/>
            <a:ext cx="1661631" cy="18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5"/>
          <p:cNvPicPr preferRelativeResize="0"/>
          <p:nvPr/>
        </p:nvPicPr>
        <p:blipFill rotWithShape="1">
          <a:blip r:embed="rId10">
            <a:alphaModFix/>
          </a:blip>
          <a:srcRect r="32377" b="8466"/>
          <a:stretch/>
        </p:blipFill>
        <p:spPr>
          <a:xfrm>
            <a:off x="2028725" y="1740325"/>
            <a:ext cx="2043788" cy="1676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55"/>
          <p:cNvGrpSpPr/>
          <p:nvPr/>
        </p:nvGrpSpPr>
        <p:grpSpPr>
          <a:xfrm>
            <a:off x="4258225" y="739599"/>
            <a:ext cx="2209907" cy="437038"/>
            <a:chOff x="4258225" y="739599"/>
            <a:chExt cx="2209907" cy="437038"/>
          </a:xfrm>
        </p:grpSpPr>
        <p:sp>
          <p:nvSpPr>
            <p:cNvPr id="281" name="Google Shape;281;p55"/>
            <p:cNvSpPr txBox="1"/>
            <p:nvPr/>
          </p:nvSpPr>
          <p:spPr>
            <a:xfrm>
              <a:off x="4574232" y="739599"/>
              <a:ext cx="1893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6913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abstraction barrier</a:t>
              </a:r>
              <a:endParaRPr b="1">
                <a:solidFill>
                  <a:srgbClr val="E6913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2" name="Google Shape;282;p55"/>
            <p:cNvSpPr/>
            <p:nvPr/>
          </p:nvSpPr>
          <p:spPr>
            <a:xfrm>
              <a:off x="4258225" y="878761"/>
              <a:ext cx="324975" cy="297875"/>
            </a:xfrm>
            <a:custGeom>
              <a:avLst/>
              <a:gdLst/>
              <a:ahLst/>
              <a:cxnLst/>
              <a:rect l="l" t="t" r="r" b="b"/>
              <a:pathLst>
                <a:path w="12999" h="11915" extrusionOk="0">
                  <a:moveTo>
                    <a:pt x="12999" y="1157"/>
                  </a:moveTo>
                  <a:cubicBezTo>
                    <a:pt x="11430" y="1082"/>
                    <a:pt x="5753" y="-1084"/>
                    <a:pt x="3586" y="709"/>
                  </a:cubicBezTo>
                  <a:cubicBezTo>
                    <a:pt x="1420" y="2502"/>
                    <a:pt x="598" y="10047"/>
                    <a:pt x="0" y="11915"/>
                  </a:cubicBezTo>
                </a:path>
              </a:pathLst>
            </a:custGeom>
            <a:noFill/>
            <a:ln w="19050" cap="flat" cmpd="sng">
              <a:solidFill>
                <a:srgbClr val="F6B26B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"/>
          <p:cNvSpPr txBox="1">
            <a:spLocks noGrp="1"/>
          </p:cNvSpPr>
          <p:nvPr>
            <p:ph type="title"/>
          </p:nvPr>
        </p:nvSpPr>
        <p:spPr>
          <a:xfrm>
            <a:off x="217825" y="207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Section ADT</a:t>
            </a:r>
            <a:endParaRPr/>
          </a:p>
        </p:txBody>
      </p:sp>
      <p:sp>
        <p:nvSpPr>
          <p:cNvPr id="288" name="Google Shape;288;p56"/>
          <p:cNvSpPr txBox="1">
            <a:spLocks noGrp="1"/>
          </p:cNvSpPr>
          <p:nvPr>
            <p:ph type="body" idx="1"/>
          </p:nvPr>
        </p:nvSpPr>
        <p:spPr>
          <a:xfrm>
            <a:off x="217825" y="914575"/>
            <a:ext cx="37650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The implementation: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289" name="Google Shape;289;p56"/>
          <p:cNvSpPr txBox="1">
            <a:spLocks noGrp="1"/>
          </p:cNvSpPr>
          <p:nvPr>
            <p:ph type="body" idx="1"/>
          </p:nvPr>
        </p:nvSpPr>
        <p:spPr>
          <a:xfrm>
            <a:off x="5053850" y="952675"/>
            <a:ext cx="3684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What the end-user sees/uses:</a:t>
            </a:r>
            <a:endParaRPr b="1">
              <a:highlight>
                <a:srgbClr val="FFFFFF"/>
              </a:highlight>
            </a:endParaRPr>
          </a:p>
        </p:txBody>
      </p:sp>
      <p:grpSp>
        <p:nvGrpSpPr>
          <p:cNvPr id="290" name="Google Shape;290;p56"/>
          <p:cNvGrpSpPr/>
          <p:nvPr/>
        </p:nvGrpSpPr>
        <p:grpSpPr>
          <a:xfrm>
            <a:off x="3902425" y="1030075"/>
            <a:ext cx="462863" cy="3473700"/>
            <a:chOff x="4220125" y="1277475"/>
            <a:chExt cx="462863" cy="3473700"/>
          </a:xfrm>
        </p:grpSpPr>
        <p:sp>
          <p:nvSpPr>
            <p:cNvPr id="291" name="Google Shape;291;p56"/>
            <p:cNvSpPr/>
            <p:nvPr/>
          </p:nvSpPr>
          <p:spPr>
            <a:xfrm>
              <a:off x="4220125" y="1277475"/>
              <a:ext cx="134400" cy="3473700"/>
            </a:xfrm>
            <a:prstGeom prst="rect">
              <a:avLst/>
            </a:prstGeom>
            <a:solidFill>
              <a:srgbClr val="8F7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6"/>
            <p:cNvSpPr/>
            <p:nvPr/>
          </p:nvSpPr>
          <p:spPr>
            <a:xfrm rot="5400000">
              <a:off x="4419588" y="12819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6"/>
            <p:cNvSpPr/>
            <p:nvPr/>
          </p:nvSpPr>
          <p:spPr>
            <a:xfrm rot="5400000">
              <a:off x="4419588" y="1597968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6"/>
            <p:cNvSpPr/>
            <p:nvPr/>
          </p:nvSpPr>
          <p:spPr>
            <a:xfrm rot="5400000">
              <a:off x="4419588" y="18915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6"/>
            <p:cNvSpPr/>
            <p:nvPr/>
          </p:nvSpPr>
          <p:spPr>
            <a:xfrm rot="5400000">
              <a:off x="4419588" y="2207568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6"/>
            <p:cNvSpPr/>
            <p:nvPr/>
          </p:nvSpPr>
          <p:spPr>
            <a:xfrm rot="5400000">
              <a:off x="4419588" y="25437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6"/>
            <p:cNvSpPr/>
            <p:nvPr/>
          </p:nvSpPr>
          <p:spPr>
            <a:xfrm rot="5400000">
              <a:off x="4419588" y="28597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6"/>
            <p:cNvSpPr/>
            <p:nvPr/>
          </p:nvSpPr>
          <p:spPr>
            <a:xfrm rot="5400000">
              <a:off x="4419588" y="31533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6"/>
            <p:cNvSpPr/>
            <p:nvPr/>
          </p:nvSpPr>
          <p:spPr>
            <a:xfrm rot="5400000">
              <a:off x="4419588" y="34693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6"/>
            <p:cNvSpPr/>
            <p:nvPr/>
          </p:nvSpPr>
          <p:spPr>
            <a:xfrm rot="5400000">
              <a:off x="4419588" y="37629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6"/>
            <p:cNvSpPr/>
            <p:nvPr/>
          </p:nvSpPr>
          <p:spPr>
            <a:xfrm rot="5400000">
              <a:off x="4419588" y="40789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6"/>
            <p:cNvSpPr/>
            <p:nvPr/>
          </p:nvSpPr>
          <p:spPr>
            <a:xfrm rot="5400000">
              <a:off x="4419588" y="44061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56"/>
          <p:cNvGrpSpPr/>
          <p:nvPr/>
        </p:nvGrpSpPr>
        <p:grpSpPr>
          <a:xfrm>
            <a:off x="3982825" y="593049"/>
            <a:ext cx="2209907" cy="437038"/>
            <a:chOff x="4258225" y="739599"/>
            <a:chExt cx="2209907" cy="437038"/>
          </a:xfrm>
        </p:grpSpPr>
        <p:sp>
          <p:nvSpPr>
            <p:cNvPr id="304" name="Google Shape;304;p56"/>
            <p:cNvSpPr txBox="1"/>
            <p:nvPr/>
          </p:nvSpPr>
          <p:spPr>
            <a:xfrm>
              <a:off x="4574232" y="739599"/>
              <a:ext cx="1893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6913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abstraction barrier</a:t>
              </a:r>
              <a:endParaRPr b="1">
                <a:solidFill>
                  <a:srgbClr val="E6913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05" name="Google Shape;305;p56"/>
            <p:cNvSpPr/>
            <p:nvPr/>
          </p:nvSpPr>
          <p:spPr>
            <a:xfrm>
              <a:off x="4258225" y="878761"/>
              <a:ext cx="324975" cy="297875"/>
            </a:xfrm>
            <a:custGeom>
              <a:avLst/>
              <a:gdLst/>
              <a:ahLst/>
              <a:cxnLst/>
              <a:rect l="l" t="t" r="r" b="b"/>
              <a:pathLst>
                <a:path w="12999" h="11915" extrusionOk="0">
                  <a:moveTo>
                    <a:pt x="12999" y="1157"/>
                  </a:moveTo>
                  <a:cubicBezTo>
                    <a:pt x="11430" y="1082"/>
                    <a:pt x="5753" y="-1084"/>
                    <a:pt x="3586" y="709"/>
                  </a:cubicBezTo>
                  <a:cubicBezTo>
                    <a:pt x="1420" y="2502"/>
                    <a:pt x="598" y="10047"/>
                    <a:pt x="0" y="11915"/>
                  </a:cubicBezTo>
                </a:path>
              </a:pathLst>
            </a:custGeom>
            <a:noFill/>
            <a:ln w="19050" cap="flat" cmpd="sng">
              <a:solidFill>
                <a:srgbClr val="F6B26B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pic>
        <p:nvPicPr>
          <p:cNvPr id="306" name="Google Shape;3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5" y="1432981"/>
            <a:ext cx="3684599" cy="2936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6"/>
          <p:cNvSpPr txBox="1"/>
          <p:nvPr/>
        </p:nvSpPr>
        <p:spPr>
          <a:xfrm>
            <a:off x="4424650" y="1433000"/>
            <a:ext cx="4519800" cy="3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Constructor: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make_discussion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Selectors: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get_ta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get_time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get_students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Note: the body (implementation of these functions) is hidden!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Worksheet time</a:t>
            </a:r>
            <a:endParaRPr/>
          </a:p>
        </p:txBody>
      </p:sp>
      <p:sp>
        <p:nvSpPr>
          <p:cNvPr id="313" name="Google Shape;313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Macintosh PowerPoint</Application>
  <PresentationFormat>Presentación en pantalla (16:9)</PresentationFormat>
  <Paragraphs>115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Roboto Mono</vt:lpstr>
      <vt:lpstr>Proxima Nova</vt:lpstr>
      <vt:lpstr>Simple Light</vt:lpstr>
      <vt:lpstr>Spearmint</vt:lpstr>
      <vt:lpstr>Simple Light</vt:lpstr>
      <vt:lpstr>Simple Light</vt:lpstr>
      <vt:lpstr>Any questions on lists?</vt:lpstr>
      <vt:lpstr>Discussion 4: Data Abstraction &amp; Sequences</vt:lpstr>
      <vt:lpstr>Administrativa</vt:lpstr>
      <vt:lpstr>List Comprehensions</vt:lpstr>
      <vt:lpstr>Presentación de PowerPoint</vt:lpstr>
      <vt:lpstr>Data Abstraction</vt:lpstr>
      <vt:lpstr>Car abstraction</vt:lpstr>
      <vt:lpstr>Discussion Section ADT</vt:lpstr>
      <vt:lpstr>Worksheet time</vt:lpstr>
      <vt:lpstr>Attendance</vt:lpstr>
      <vt:lpstr>Recursion on Lists</vt:lpstr>
      <vt:lpstr>Let’s go through a familiar problem...</vt:lpstr>
      <vt:lpstr>Let’s go through a familiar problem...</vt:lpstr>
      <vt:lpstr>Let’s go through a familiar problem...</vt:lpstr>
      <vt:lpstr>Skeleton...</vt:lpstr>
      <vt:lpstr>Answer</vt:lpstr>
      <vt:lpstr>General format of list-recursive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Any questions on lists?</dc:title>
  <cp:lastModifiedBy>Usuario de Microsoft Office</cp:lastModifiedBy>
  <cp:revision>1</cp:revision>
  <dcterms:modified xsi:type="dcterms:W3CDTF">2019-02-23T00:46:36Z</dcterms:modified>
</cp:coreProperties>
</file>